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13"/>
  </p:notesMasterIdLst>
  <p:sldIdLst>
    <p:sldId id="256" r:id="rId2"/>
    <p:sldId id="285" r:id="rId3"/>
    <p:sldId id="259" r:id="rId4"/>
    <p:sldId id="260" r:id="rId5"/>
    <p:sldId id="261" r:id="rId6"/>
    <p:sldId id="262" r:id="rId7"/>
    <p:sldId id="266" r:id="rId8"/>
    <p:sldId id="263" r:id="rId9"/>
    <p:sldId id="267" r:id="rId10"/>
    <p:sldId id="268" r:id="rId11"/>
    <p:sldId id="257" r:id="rId12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33" autoAdjust="0"/>
    <p:restoredTop sz="94671" autoAdjust="0"/>
  </p:normalViewPr>
  <p:slideViewPr>
    <p:cSldViewPr>
      <p:cViewPr varScale="1">
        <p:scale>
          <a:sx n="70" d="100"/>
          <a:sy n="70" d="100"/>
        </p:scale>
        <p:origin x="5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44776-8EF8-47CB-8936-CA5AD488E31B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3F823-EDF8-42D1-B686-3B417D663B76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621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0083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09191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29279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17649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54530" y="3765449"/>
            <a:ext cx="5449871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9" name="TextBox 8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5898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0368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705744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42026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769371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80654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0175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03396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68220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4363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28188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5040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9297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2629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87796C0-AE97-4454-B353-0AC313DFB260}" type="datetimeFigureOut">
              <a:rPr lang="es-EC" smtClean="0"/>
              <a:pPr/>
              <a:t>03/05/2016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8C5A0-3657-4676-8DDC-F2C494D921D9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170059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1524001"/>
          </a:xfrm>
          <a:prstGeom prst="rect">
            <a:avLst/>
          </a:prstGeom>
        </p:spPr>
      </p:pic>
      <p:sp>
        <p:nvSpPr>
          <p:cNvPr id="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853508"/>
            <a:ext cx="8656513" cy="1470025"/>
          </a:xfrm>
          <a:noFill/>
        </p:spPr>
        <p:txBody>
          <a:bodyPr>
            <a:noAutofit/>
          </a:bodyPr>
          <a:lstStyle/>
          <a:p>
            <a:pPr algn="ctr" eaLnBrk="1" hangingPunct="1"/>
            <a:r>
              <a:rPr lang="es-EC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Lineamientos del Área de Matemáticas</a:t>
            </a:r>
            <a:br>
              <a:rPr lang="es-EC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s-EC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8° EGB-2016-2017 </a:t>
            </a:r>
          </a:p>
        </p:txBody>
      </p:sp>
      <p:sp>
        <p:nvSpPr>
          <p:cNvPr id="8" name="AutoShape 2" descr="data:image/jpeg;base64,/9j/4AAQSkZJRgABAQAAAQABAAD/2wCEAAkGBhEQERMSEBIUFBIWFxYUFxQXFhQSFhcWFBAVFBcYGBUYHCYeGBojGhQUHy8gIygpLC8tFh8xNTAqNSYrLCkBCQoKDgwOGg8PGiwlHSQsLCwqLCwpLDQvKiktLCwsLCwyLCosLCksLCwpLCwtLCwsKSwsLCwsLCwsLSwsLCwsLP/AABEIAKIBNgMBIgACEQEDEQH/xAAcAAEAAgMBAQEAAAAAAAAAAAAABgcCBAUBAwj/xABEEAACAQIEBAQDBQUGAgsAAAABAgADEQQSITEFBkFREyJhgTJxkQdCobHRFFJicsEjM4Ki4fCSshUkNENTVGNzg5Px/8QAGgEBAAIDAQAAAAAAAAAAAAAAAAIFAQMEBv/EAC4RAAIBAwMBBgYCAwAAAAAAAAABAgMEERIhMUEFE1FhkbEicYHB0fAUQjJS4f/aAAwDAQACEQMRAD8AvGIiAIiIAiIgCIiAIiIAiIgCIiAImhxTjmHwoDYiqtMMbAsdzNylWDAMpBUi4INwR6GAZxEQBERAEREAREQBERAEREAREQBERAEREAREQBERAEREAREQBERAEREAREQBERAERPDAPZ5eVNx3nitWxtY0qrLhMNdMqHKKtUaElhr8V1Av92/WdDl3nupVpJ4x/tLsL7XAY5T88tr+t5nBDWhz6xGOCv8A3dSgoUn4SUd8xt1yl1JHW6945U5iOHw9Sk3/AHLe+Rjpf1B0PqfSdPnPDHFYMVlH9pQPig9cmniD18ozW7oJDsOoJdyMt1NJlbRXVhlbX4tLkg9ST6Q+CLeGTjhvOau1r3kroVw4BEpPgvAq9E3NSmwv0Zr/AIqBLR5dx4K2Yi8PBKLySCeEzwODsZoY3GhXytoMua/Q62P00+s5rmt3NPXjPkbEbwqi9gRftfWZXkS45iKoyV6FJmakc29sy2sy673Un3sek+mF5zp1CCCLHXt+ExbVpVU1NYa6ZyQU4S3i8r5P9ZKonwwuKWoLifedJIREQBERAE8vPKlQKCSbAdZGuL8zAXWn9Zpq14UlmTNtKjOq8RRIjiFva4n0BlaHirhiwY3M7XCeaCps5uJpoXkKuz2Zvr2c6SzyiZRPhhsWtQXUz7zsOMREQBERAEREAREQBERAEREAREQBERAEg/2hc24jD2w+DVTUZSXdj/dq2gyi/wAR1N+lut5Mcbi1pU2qObKoLE+gF5TuP4g1WpUrVN2JYjsLWA9gAJyXVx3KWOWWvZth/Lk9TxFe5GuIKtCmtEAgXu9/Nckd9zsR+M6nJ9DPUDE6fhvIs/FTWxVQbotNiR0vdQBfpufxlhcgcMU2JUE+ov8AnOqjLVBORWXdNU67hB5S6nR5w5m8NUw1BgQbeIVINyRcLcdANT8wO8jLYipSq0XYMabgqQQQCTqPQhlzD6Tv8cwFEcTY4ghaSKKwB0VilBDlNulwSR1tbrNbmHiiYpShNxcMLXFirAi3babFg5mmaFXjyYf+yqB7D4WAvdDqh1Nz5SL+oM7nDeLU3o+JScHKQCRuPQjce8j78PFfLmAtbTppYkC/Tf8AGbOGwtJFKIgUHfvp3O94ljGGRWcnfw3OTpUKOdQbfpJDiceuJpK27IQ+nUfeX3H4gSpOMYllrEn72wPYaaH2ky5O4qDZXOW+gvoD6Btr+m8jOnrg0S1x4ktvMn6EOumxH4SpOaME2BxtxcUqhuOwbdh77/WWfw45C1I9NV/lPT2II9pyefOAftWHYD418ynsw2/SeNtqsrO4xPo8P5eJZuKmtPjwfblHi+ZQCZLwZSnJnGSCAdCDYjsQbEfhLf4big6Az2XmcMWbsRMKtUKLsbDvIt45JGc0eIcWSiNTdu369pyuKcw7rT09ev8ApIvisaTubysr3yXw0/Usrexcvinsjf4tx16u5sO04NWveY1Kt58iZUybk8vkt4xjBYjsgj1s7Fmpmm2tgGVh2FtQfnpM2r5f6DqbAmwHU2B0mpiMUADZraXzbgAGxJ6EAgBuwPSZUMMztZgcx+71Gp0J6ZWsytvY2t1nRClKo1sc9StGknuSLljjD3te+17Xsb6gg9iPyI6SwMPVzKDItwDl/QMwt10FgLm5sPmTJXTphRYS+pxcY4kUNSSlJtIziImwgIiIAiIgCIiAIiIAiIgCIiAJqcQ4klEAtcljlVF1d27KvXv6DUzzifEhQTMQWYkKiD4nc7KP16AE9Jp0cOKCvicUwNTKSzfdpoNciX6eu5O/QDOyWWQbbeiPJEOeOJ1jlpVHylvOaKkFUXUKHbd2JF+gFhodzXXNHFRRpHXUzvcT4k1ao9apoXOa3YbAewsPaVzxfEnFYkJfyr5mPa0pY5uq+en2PaSS7Mscf2fu/wAG7yzgDkF/jqtmP8qnQfX/AJZefJnCsirK95M4OajhiumgA7AaCXPwrCZEEu3tseKjlvLI5zhwNajF2FwygHupW9iPmDb2lZpUF/LfKbEXFjqNiL2l74vDCotjKGxlPw61an+5Vqp7JVZR+AmOhiSwzKnxKnTVQ9RVt5QCwv5fLtv0m5gsYlZWNM3ZNSNrrb4h3t+RkMx+CU4i52LLf5EC/wDWSzDstGx8QK9M+VAqjMp66W3GmgOoMlpRDI4hh1rplO+6ncg9PabXKmMCE06gHYqbEH9RNbFgZgaJUhiBkzC6MWAI9F8wIPt2mpxBKlKpbIy1VW5UgrcfdFyLa62+XaYWVsZLQDMmSpTbNTU+ZWN2RSNcrbstwDlOotoekkBAdfQiVhy3zLUsy1Wpm50CEmy5QCGvub3One3STrlvH50y31XT26TzfbVviSrLrs/szst2tOF04K15q4ccFjc4FqdU39A43+o/Iye8n8YzAC88564CMVQKi2fdT2Yagzi8t8POHpjO4apbXKTkU9gd266zfY38VQ01OY7fM3StpVZ6ocPksHG8WSmNNW7frI1xDijObkzVq4mc/EYiaK9xOrzx4FpQtYUt+We4jEzQd7z13mrWxIHqd9NdAbMR3t1G851Fvg6nJLkzqVABcmw3v6d/lNOtUuSdgLhvNl/mVjeym2Vlbr6X116+JWnbMbsdQq6kk7lRf+7cE3ubAjqZucL4RUxBGcWUbILkADa53Yi+5/CWNvaOW74K24vFHZcjA0WqNale17mpaxJ1W6j7t1tc/gJPuW+WAgBYes2+BctrSALCSAC0t4QjBYiVMpSm8yPEQAWG0yiJIwIiIAiIgCIiAIiIAiIgCIiAJ4xtvPZyOZapNNaKGz13FEHXRTdqhFuopq5HraZSy8EZy0xbPnwsftFRsU3wC6UB0yA+arbu52P7oHczg/aLxmwXDIdWtUqfy38o9yL/AOH1kvrVaeHpFjZadNfYKolNcV4k1ao9Z9C5LW7DovsLCcF/W0w0rl+xd9hWXeVe8lxHf6/8/BH+ZeJilTOs5HKnCc4UnMajsWfSwC6ZVHU9Sdtx2vNDjWIOJxApjVRqfbpLN5E4HsSJssqXd08vlkO2rvv6+iPESb8o8CCKDaTBRafDBUMigT7zqKhLAMpDmOga2Nxb4cCrTDK5ZCHAD01Ymw7HNc9JcvEMSVRhTs1Uq2RCR5ja21/hBIvKT5uwCUMTlSkKPkGamNhUNSpmZT1RlyWPYa6iSS6mqclnBGsRS8Q5syooHxOSnVreW2Y6L0HbuJ2KGATEIjNXU7jxAtlIF9DfexDa+p268Pi9PMF9x9bfoZ9uC0s1J6D5srEFWWxKtcdCRppJogYLxhMLiii0ab0VYo7C7PUptYFlcnT96w7AdAR38bhwmUq2ek4zU3GzKdveY4LkbOcwDW6ZtT7mSyjygwomk3wHVf4G7j07iRnJJZbJRi3wQPMab51/xD+ssXloVUtVPlBFrHQnre3T/Wa3C+WqWH8z2q1R1I8qn+FT+Z/CdX9ovKS8uo1oOkllFva2Ti9U/Q3a+MLbzkV/Kx7HWfYVZ8cUe8pktL2LiMFFbGvUrTVqVR39JhicTbS12sbLtfKLkAnS/Yek5HEMdSpKalZgFa1rA3qC/lyLv4qHT03NtMvbCk5vY1VKsYLc2q1bOLWup17EgfFbqroQDY9u+3Gq8aLtkw1na+ta3kDAkZ6Y+8WXc/D2zbzR8evjjaxp0SblBu5ta9QjQkj7o0+e8nnK/J/w+WXFCzUFmfoUte8lUeIepz+W+VGdgz3ZjqWNySfUmWhwjgi0VFxrNjh3C1ojQC83p25ORLAiImCQiIgCIiAIiIAiIgCIiAIiIAiIgCcbErnx1EHanSqVLfxOy0wfpnHvOzI/WxK0sdVqVDlQYVDc9Mtapm/NZJbZfka5rOF5o5H2kcVstPDg/H53/lU+Ue7a/wCGVRzJj/CpnWSHi/EzVq1az38zEgk6hLnKB2sOkrfjuI/asQEDErqWHoDKOK/k189D2za7Ossf2fu/xwbfKHDGqNnYaubn5dB/vvL95R4UEUaSAcjcEvY2lxYDDhFEvHssI8Vlyepn3ckA2FzbQXtf0v0kUTi+IqFWXxS6uorUUprkpJfzKxbzO9tip6g2tJYzAbzgNixVrM+CTNUK+G1ckrQABBFwLeMw1tl21GYSUDVWzthnxw1Gil8TUquqZtM61KVViDtUL+eoM17IoC62sZDftYJqNg64RlVkroc4yto9EpddxceIbHX5SxcFwRVbxKrGtW/fe1lv0pptTHy17kyL/a/hc2Epv+5WX/PTdPzYTDe4jFqO5T+OHl+RH4gj+s6/KBBIBnJxGqt/vbX+k3OVqtqg+cz0C5LkwLIiCwBb8v1irVJ3M84dgvGpgqbOBoeh9D+s+LMQSrjKw3BlFe94pfFx0Ly0VNx+Hnqa+LS+285zPNzFVLTk4zFDe9tQCO1zYH0F5wrcsuEfRsTaauJxYqKRYstgxtclkIHnpkakqSDYa7W1K35WKxQRWeq3hqD5mJLeHUVbqQBq6sPujU321NuzyLxKjibuq2QE2zWuCdGKj7oJubb6+tpKdPRHW1n8nPK4SzHPn9Dg814ipg6efw8zsbX2QMLZKpsQc1hYqPTUAC8W4ZgamKq+JWJdz1PQX2A2A9BLY50wSVaD08hOh12O24lf8pOA9m0KmxHqD/sy47PjUVNupDD+x56teUbipppTzjleBYHK/KQ000k+wmDWmLKJz+X8SpQATsTuZJIRETBkREQBERAEREAREQBERAEREAREQBERAEr77R8R/apTQ2LU7P8Ay+Mjpb1zUz7Xk8xFZUVmYgKASSdAABrKX4rxT9od69QnM222VV1yrbsL/nOK8q6IaVy/Yuex7RVq2uXEd/r0I/zLxU0aZJ1/GR/lXh+djUYWzEtrpZel/wA/efDmCu9ev4QYZDqflfWTPlXhyEg1CFpKRmvrnbogA1boSBe+gmyxoaYZfU1du3veVdC4XuWVyNgD4YcrlvqoO+XoSOhO9vWSTHcaSkfDUNVrEXFJNWt3Y7IPViJzMJQr1E3OFo9WNvGYem4pD53b+WdLgxwq5qeGZCV1fKwdrnq7XJJNjqZ2tLko4ybwl6/hHwHCKlc3xjAr/wCXS/hf/ITrVP0X0O87KUwoAAsBoANABMhEg22bYwURIv8AaVhPE4bXH7uSp/8AXWRz+Cn6yUTWx+FFWmyNswINt9RbSYRJrKPzouBqMLCm5v8AwtbbXW0+XAXy1QDob6jseom9xvD1aNerSqO5KOygsxN1vdD7qVPvNDBDLUv63+v+t5tOcvDlOrdRO7xHhaVl10YbN1H6iRDk3FaCTpTNM4qSxLg6YScXlFfcbwVakdQSVN8ulqi21yk/e6j6He8jWPPhLnt4htZR/wCLSZSQKl9rX3IJsf4mtceIwyuLMARvr0MiPNXB0p02qMLgbAbsxNlUdyTYe846dlFS8jrq3snDPDKL4vVq1apNUsQPgBvZU6WH5ncnczsclcUGHxK0ybI+vpm2/wB/KSDjnKFajQDAFqqnMwADasSSFBHQnT5es0uHchVHbxMVUyEEOFQhn3GpY6Dbax+csowWyXQ87fVYKjJVJY1L6ll1afi0S2nl0PytKy4jwqrTxeelTYo3xG6ixGoNiQT209JNKFZV8o+R6/UzDjXB6nhlytragmwPpv8A1tJValOnvUaR5uwlXdZSoQbeMPwfmbXK3GrWB32N5PqFYOARKRwXFlNVCp+JQSPUMV+uhHtLT5fxBZRITik9j2tGbnFNrBIIgRNZuEREAREQBERAEREAREQBERAEREARE8JgEI+0LixZkwVI3qOPFdQRcoDZR8iwP/DKr5lxRooysCCNCDoZNOJ4lP8ApHiOLqGy0Vp4dTpa9OnnYC47uR02lWPh2x7VsRWJCvdUA0Jbpp2Gn4zmq2aqT15LO17XlbU3RUVh536mly7hCxNUn4iRmOuUX0J9P9JdfJnJgXK5q1QemXIuh3AbKWHsRIzyby3sMulrW6W7SxsDSqcOAuDUwncDNUofMffp+u49Rt3xeFpiUNRKU9c917HXTljC6F6QqkbGqWrEH0zk29p06dFVFlUAdgAB+EwwuKSqoemwZGFwym4I9CJ9pqbfU6Ixit4oRETBMTyexAKg+13hPh4mnXA0qqUba2anqPcq3+SQJTZh6/8A7+svH7SeEmvgamX46dqq6XP9mbsB80zj3lGs1hf1v9DebFwaJLDLF5Mxu0tHCPdRKS5ZxeRhrLSwnMNKlTBqNqdFQeZ3NtlUakzDTZNSSWWd3FYlKaM9RgqKCSxNgAJxeH0WxdUYmqpWkt/2emwsdRrWcdGIuFHQE31OntDhtXFMtXFjKinMmGBDAHo1U/fcdh5R62vO6BH+PzI4dR5fHuaHE8EGpsBoSND6ysOZOJPhhnKMctswA1CM1mOu9if8wlvMLyFc88tVcQmWiEN9DmZ0IGZTcFd9rEevWSpz0nNc2UK8lOXQiHD+LKten5kLMyquY6XcgKTa5Auy/XpJrWwNyS16ji1SmzgEg09HQDZdDcAeu9pG8LyQbMapz1WtmPTQWAHt1m1xZcWBSVgDSTWpqc1SzBbWtremW6jzAdzKztC2nc1Yzg8dH8uh12kVb09H1Ivx/AqmNVktZhawtoUta9v4Hpr80MszlVrIvylR0OCLQxdShScOiZKtFgLBqFa7p9CWEtblRrKAZ204OEFFvODOcyyiWRPBPZkmIiIAiIgCIiAIiIAiIgCIiAIiIAmNRrC8ynD5y4quGwdV2zEsBSVV+NnrHw0Vf4iWEApnmKo2IWng6JY/tDvjq5/dStWNVFPY6jQ22E6PDuXblVt5VAVR2AkrwHK/g53cA4is2eqw1A0stNTYeRFAUGwva/Wd/hHBRcEiTcjUon05c4GKagkSRWniJYWEykDacWvy8UZqmEfwKjasts1Jz3enpr6qQdJgvHqtE2xdBk/9WkGrUj9BnX3W3rO7PLSWrxNXd43i8e3oauB4rRrjNRqpUH8LA/XtNq80Mdy/hq5zVaKM371rMPkw1E1hy0i/3VbEU/lWZx9Kma0fCM1Fyl+/vidi8XnF/wCgaw2x+J91wzfnSno4BU+9jcU3peiv/JTBjC8Rrl/r7HVroCpB2n5txdAJUqIosqu6AHsrlRr8gJfx5Swzf3ivV/8AdqVKo/4Wa34SuftQ5c8KtRqUKIyOvhlUWwDUzmU2W2hUka6eSSWOhGWp7tfvoQjB4hwwCkDoTa59htLT5LpKnnFzUbQ1G1cjtfoPQWEr3hPCqlTMzLbzWG26kqwAGgsVt7Sy+UcKQBeZb2wYjFZyyb0muJnMUGkymo6BMWWZRANdcGt72mGNwC1FtabcQCscZywMPiqdVjdSz012GQ1iCq36qXvp3YdpMOGYLLYidithg3zinStMtkVHB9E2mU8E9mCQiIgCIiAIiIAiIgCIiAIiIAiIgCRvjHBKmJxuGqP/ANmw4eqFuDnxDeRCR2RcxHq3pJJMSsA5pwtztN6hSyiZqlpnAEREAREQBERAEREATXxeHDqRNieGAVjwjhZpV8Rh2UgBhVQm1ireQgfLKjH1qyW8NoZNp9cfwf8A6yldf3Hpt7lGU+2Qj/EJvYfDTLZFLBuodJlMVEymCQiIgCIiAJ5PYgCIiAIiIAiIgCIiAIiIAiIgCIiAIiIAgxEAREQBERAEREAREQBERAEREAwqbTynEQD6REQBERAEREAREQBERAEREAREQBERAEREAREQ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5" r="11027"/>
          <a:stretch/>
        </p:blipFill>
        <p:spPr bwMode="auto">
          <a:xfrm>
            <a:off x="342627" y="1759401"/>
            <a:ext cx="4262484" cy="2749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5" r="4478" b="6609"/>
          <a:stretch/>
        </p:blipFill>
        <p:spPr>
          <a:xfrm>
            <a:off x="4605111" y="1668459"/>
            <a:ext cx="4220208" cy="274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44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5698976" cy="776064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b="1" dirty="0" smtClean="0">
                <a:solidFill>
                  <a:schemeClr val="tx1"/>
                </a:solidFill>
              </a:rPr>
              <a:t>Tareas para casa</a:t>
            </a:r>
            <a:endParaRPr lang="es-EC" sz="4000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4869160"/>
            <a:ext cx="7056784" cy="13757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Todos los días tenemos tareas significativas  de Matemáticas.</a:t>
            </a:r>
            <a:endParaRPr lang="es-EC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4" t="18073" r="2503"/>
          <a:stretch/>
        </p:blipFill>
        <p:spPr>
          <a:xfrm>
            <a:off x="1691680" y="1320428"/>
            <a:ext cx="5122910" cy="352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7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764704"/>
            <a:ext cx="6696744" cy="2016225"/>
          </a:xfrm>
        </p:spPr>
        <p:txBody>
          <a:bodyPr>
            <a:normAutofit/>
          </a:bodyPr>
          <a:lstStyle/>
          <a:p>
            <a:pPr eaLnBrk="1" hangingPunct="1"/>
            <a:r>
              <a:rPr lang="es-ES" dirty="0" smtClean="0"/>
              <a:t>Para poder cumplir y comprometerse con los lineamientos arriba mencionados es necesario conocer, comprender y aplicar nuestra identidad de comunidad de aprendizaje (nuestra misión, visión, valores institucionales y perfil).</a:t>
            </a:r>
            <a:endParaRPr lang="es-EC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47" b="6570"/>
          <a:stretch/>
        </p:blipFill>
        <p:spPr>
          <a:xfrm>
            <a:off x="4844321" y="2604607"/>
            <a:ext cx="3991672" cy="312681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7" t="19551" r="15135" b="9051"/>
          <a:stretch/>
        </p:blipFill>
        <p:spPr>
          <a:xfrm>
            <a:off x="510041" y="2773551"/>
            <a:ext cx="4318168" cy="2957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5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3429000"/>
            <a:ext cx="8424936" cy="202678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C" sz="4000" b="1" dirty="0" smtClean="0">
                <a:solidFill>
                  <a:schemeClr val="tx1"/>
                </a:solidFill>
              </a:rPr>
              <a:t>Objetivo:</a:t>
            </a:r>
            <a:br>
              <a:rPr lang="es-EC" sz="4000" b="1" dirty="0" smtClean="0">
                <a:solidFill>
                  <a:schemeClr val="tx1"/>
                </a:solidFill>
              </a:rPr>
            </a:br>
            <a:r>
              <a:rPr lang="es-EC" sz="4000" b="1" dirty="0" smtClean="0">
                <a:solidFill>
                  <a:schemeClr val="tx1"/>
                </a:solidFill>
              </a:rPr>
              <a:t/>
            </a:r>
            <a:br>
              <a:rPr lang="es-EC" sz="4000" b="1" dirty="0" smtClean="0">
                <a:solidFill>
                  <a:schemeClr val="tx1"/>
                </a:solidFill>
              </a:rPr>
            </a:br>
            <a:r>
              <a:rPr lang="es-EC" sz="3600" dirty="0" smtClean="0">
                <a:solidFill>
                  <a:schemeClr val="tx1"/>
                </a:solidFill>
              </a:rPr>
              <a:t>Plantear y definir lineamentos matemáticos.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" t="15312" r="4306"/>
          <a:stretch/>
        </p:blipFill>
        <p:spPr>
          <a:xfrm>
            <a:off x="2699792" y="1087496"/>
            <a:ext cx="4896544" cy="335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700808"/>
            <a:ext cx="8424936" cy="115212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C" sz="4000" b="1" dirty="0" smtClean="0">
                <a:solidFill>
                  <a:schemeClr val="tx1"/>
                </a:solidFill>
              </a:rPr>
              <a:t>Docentes:</a:t>
            </a:r>
            <a:br>
              <a:rPr lang="es-EC" sz="4000" b="1" dirty="0" smtClean="0">
                <a:solidFill>
                  <a:schemeClr val="tx1"/>
                </a:solidFill>
              </a:rPr>
            </a:br>
            <a:endParaRPr lang="es-EC" sz="3600" dirty="0" smtClean="0">
              <a:solidFill>
                <a:schemeClr val="tx1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488212" y="3035495"/>
            <a:ext cx="7252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800" dirty="0" smtClean="0"/>
              <a:t>Lorena </a:t>
            </a:r>
            <a:r>
              <a:rPr lang="es-EC" sz="2800" dirty="0" err="1" smtClean="0"/>
              <a:t>Hervas</a:t>
            </a:r>
            <a:r>
              <a:rPr lang="es-EC" sz="2800" dirty="0" smtClean="0"/>
              <a:t> </a:t>
            </a:r>
            <a:r>
              <a:rPr lang="es-EC" sz="2800" dirty="0" err="1" smtClean="0"/>
              <a:t>Egüez</a:t>
            </a:r>
            <a:r>
              <a:rPr lang="es-EC" sz="2800" dirty="0" smtClean="0"/>
              <a:t>           (8° </a:t>
            </a:r>
            <a:r>
              <a:rPr lang="es-EC" sz="2800" dirty="0" err="1" smtClean="0"/>
              <a:t>Na,Nb</a:t>
            </a:r>
            <a:r>
              <a:rPr lang="es-EC" sz="28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C" sz="2800" dirty="0" smtClean="0"/>
              <a:t>Lina Cárdenas Crespo        ( 8° Ta, Tb)</a:t>
            </a:r>
          </a:p>
        </p:txBody>
      </p:sp>
    </p:spTree>
    <p:extLst>
      <p:ext uri="{BB962C8B-B14F-4D97-AF65-F5344CB8AC3E}">
        <p14:creationId xmlns:p14="http://schemas.microsoft.com/office/powerpoint/2010/main" val="2251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xfrm>
            <a:off x="215516" y="332657"/>
            <a:ext cx="8712968" cy="1311902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de-DE" sz="4000" b="1" dirty="0" smtClean="0">
                <a:solidFill>
                  <a:schemeClr val="tx1"/>
                </a:solidFill>
              </a:rPr>
              <a:t>Competencias y habilidades matemáticas</a:t>
            </a:r>
            <a:r>
              <a:rPr lang="es-EC" sz="40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84312" y="1916832"/>
            <a:ext cx="4906888" cy="273352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dirty="0" smtClean="0"/>
              <a:t>Disposición para Aprender</a:t>
            </a:r>
          </a:p>
          <a:p>
            <a:r>
              <a:rPr lang="es-EC" dirty="0" smtClean="0"/>
              <a:t>Argumentar y fundamentar</a:t>
            </a:r>
          </a:p>
          <a:p>
            <a:r>
              <a:rPr lang="es-EC" dirty="0" smtClean="0"/>
              <a:t>Solucionar problemas</a:t>
            </a:r>
          </a:p>
          <a:p>
            <a:r>
              <a:rPr lang="es-EC" dirty="0" smtClean="0"/>
              <a:t>Comunicar</a:t>
            </a:r>
          </a:p>
          <a:p>
            <a:endParaRPr lang="es-EC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1" r="1963" b="2751"/>
          <a:stretch/>
        </p:blipFill>
        <p:spPr>
          <a:xfrm>
            <a:off x="543934" y="3861048"/>
            <a:ext cx="4187644" cy="237702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" t="16010"/>
          <a:stretch/>
        </p:blipFill>
        <p:spPr>
          <a:xfrm>
            <a:off x="5058284" y="2364967"/>
            <a:ext cx="3915162" cy="255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0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7596844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4000" b="1" dirty="0" smtClean="0">
                <a:solidFill>
                  <a:schemeClr val="tx1"/>
                </a:solidFill>
                <a:cs typeface="Arial" pitchFamily="34" charset="0"/>
              </a:rPr>
              <a:t>Componentes de la calificación</a:t>
            </a:r>
            <a:br>
              <a:rPr lang="es-ES" sz="4000" b="1" dirty="0" smtClean="0">
                <a:solidFill>
                  <a:schemeClr val="tx1"/>
                </a:solidFill>
                <a:cs typeface="Arial" pitchFamily="34" charset="0"/>
              </a:rPr>
            </a:br>
            <a:endParaRPr lang="es-EC" sz="4000" b="1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987440"/>
              </p:ext>
            </p:extLst>
          </p:nvPr>
        </p:nvGraphicFramePr>
        <p:xfrm>
          <a:off x="1403648" y="1412776"/>
          <a:ext cx="5976664" cy="2520280"/>
        </p:xfrm>
        <a:graphic>
          <a:graphicData uri="http://schemas.openxmlformats.org/drawingml/2006/table">
            <a:tbl>
              <a:tblPr>
                <a:tableStyleId>{9DCAF9ED-07DC-4A11-8D7F-57B35C25682E}</a:tableStyleId>
              </a:tblPr>
              <a:tblGrid>
                <a:gridCol w="4465835"/>
                <a:gridCol w="1510829"/>
              </a:tblGrid>
              <a:tr h="624092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u="none" strike="noStrike" dirty="0">
                          <a:effectLst/>
                        </a:rPr>
                        <a:t>Escala cualitativa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1" u="none" strike="noStrike" dirty="0">
                          <a:effectLst/>
                        </a:rPr>
                        <a:t>Escala </a:t>
                      </a:r>
                      <a:r>
                        <a:rPr lang="es-EC" sz="1600" b="1" u="none" strike="noStrike" dirty="0" smtClean="0">
                          <a:effectLst/>
                        </a:rPr>
                        <a:t>cuantitativa</a:t>
                      </a:r>
                      <a:endParaRPr lang="es-EC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024">
                <a:tc>
                  <a:txBody>
                    <a:bodyPr/>
                    <a:lstStyle/>
                    <a:p>
                      <a:pPr algn="ctr" fontAlgn="b"/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02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 dirty="0">
                          <a:effectLst/>
                        </a:rPr>
                        <a:t>Domina los aprendizajes requeridos.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 dirty="0" smtClean="0">
                          <a:effectLst/>
                        </a:rPr>
                        <a:t>10 -9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02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>
                          <a:effectLst/>
                        </a:rPr>
                        <a:t>Alcanza los aprendizajes requeridos.</a:t>
                      </a:r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>
                          <a:effectLst/>
                        </a:rPr>
                        <a:t>7-8</a:t>
                      </a:r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624092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 dirty="0">
                          <a:effectLst/>
                        </a:rPr>
                        <a:t>Está próximo a alcanzar los aprendizajes requeridos.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>
                          <a:effectLst/>
                        </a:rPr>
                        <a:t>5-6</a:t>
                      </a:r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8024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>
                          <a:effectLst/>
                        </a:rPr>
                        <a:t>No alcanza los aprendizajes requeridos.</a:t>
                      </a:r>
                      <a:endParaRPr lang="es-EC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u="none" strike="noStrike" dirty="0">
                          <a:effectLst/>
                        </a:rPr>
                        <a:t>≤ 4</a:t>
                      </a:r>
                      <a:endParaRPr lang="es-EC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21088"/>
            <a:ext cx="20288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433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969257"/>
              </p:ext>
            </p:extLst>
          </p:nvPr>
        </p:nvGraphicFramePr>
        <p:xfrm>
          <a:off x="467544" y="1340768"/>
          <a:ext cx="8208910" cy="3333901"/>
        </p:xfrm>
        <a:graphic>
          <a:graphicData uri="http://schemas.openxmlformats.org/drawingml/2006/table">
            <a:tbl>
              <a:tblPr/>
              <a:tblGrid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  <a:gridCol w="820891"/>
              </a:tblGrid>
              <a:tr h="418330">
                <a:tc gridSpan="10">
                  <a:txBody>
                    <a:bodyPr/>
                    <a:lstStyle/>
                    <a:p>
                      <a:pPr algn="ctr" rtl="0" fontAlgn="b"/>
                      <a:r>
                        <a:rPr lang="es-EC" sz="2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Componentes de calificación anual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29742"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665"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Nota final = (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Quimestre  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+ Quimestre2</a:t>
                      </a:r>
                      <a:r>
                        <a:rPr lang="pt-BR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/</a:t>
                      </a:r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4665">
                <a:tc rowSpan="2" gridSpan="2">
                  <a:txBody>
                    <a:bodyPr/>
                    <a:lstStyle/>
                    <a:p>
                      <a:pPr algn="ctr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 Quimestre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D1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 Quimestre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D1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4665">
                <a:tc gridSpan="2"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 I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 II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 III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Examen Quimestral</a:t>
                      </a:r>
                    </a:p>
                  </a:txBody>
                  <a:tcPr marL="8390" marR="8390" marT="839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 I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 II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Parcial III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Examen Quimestral</a:t>
                      </a:r>
                    </a:p>
                  </a:txBody>
                  <a:tcPr marL="8390" marR="8390" marT="839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33466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s-EC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 del parcial</a:t>
                      </a:r>
                    </a:p>
                  </a:txBody>
                  <a:tcPr marL="8390" marR="8390" marT="839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466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20686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35%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4665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SUMATIVA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SUMATIVA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SUMATIVA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SUMATIVA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SUMATIVA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SUMATIVA</a:t>
                      </a:r>
                    </a:p>
                  </a:txBody>
                  <a:tcPr marL="8390" marR="8390" marT="839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34665"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s-EC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80%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C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20%</a:t>
                      </a:r>
                    </a:p>
                  </a:txBody>
                  <a:tcPr marL="8390" marR="8390" marT="8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885684"/>
              </p:ext>
            </p:extLst>
          </p:nvPr>
        </p:nvGraphicFramePr>
        <p:xfrm>
          <a:off x="2987824" y="4941168"/>
          <a:ext cx="3888432" cy="1584175"/>
        </p:xfrm>
        <a:graphic>
          <a:graphicData uri="http://schemas.openxmlformats.org/drawingml/2006/table">
            <a:tbl>
              <a:tblPr/>
              <a:tblGrid>
                <a:gridCol w="1102690"/>
                <a:gridCol w="2785742"/>
              </a:tblGrid>
              <a:tr h="41570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Leyenda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22470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C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1458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Actividades en clases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58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Tareas académicas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4588">
                <a:tc>
                  <a:txBody>
                    <a:bodyPr/>
                    <a:lstStyle/>
                    <a:p>
                      <a:pPr algn="ctr" fontAlgn="b"/>
                      <a:r>
                        <a:rPr lang="es-EC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C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Lecciones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30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faber-castell.com.co/bausteine.net/img/showimg.aspx?biid=33061&amp;domid=10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359883"/>
            <a:ext cx="3497530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980728"/>
            <a:ext cx="8445624" cy="1371600"/>
          </a:xfrm>
        </p:spPr>
        <p:txBody>
          <a:bodyPr>
            <a:noAutofit/>
          </a:bodyPr>
          <a:lstStyle/>
          <a:p>
            <a:pPr eaLnBrk="1" hangingPunct="1"/>
            <a:r>
              <a:rPr lang="es-ES" sz="3200" b="1" dirty="0" smtClean="0">
                <a:solidFill>
                  <a:schemeClr val="tx1"/>
                </a:solidFill>
              </a:rPr>
              <a:t>Material de trabajo con el </a:t>
            </a:r>
            <a:br>
              <a:rPr lang="es-ES" sz="3200" b="1" dirty="0" smtClean="0">
                <a:solidFill>
                  <a:schemeClr val="tx1"/>
                </a:solidFill>
              </a:rPr>
            </a:br>
            <a:r>
              <a:rPr lang="es-ES" sz="3200" b="1" dirty="0" smtClean="0">
                <a:solidFill>
                  <a:schemeClr val="tx1"/>
                </a:solidFill>
              </a:rPr>
              <a:t>que debe contar cada estudiante para la hora de clase.</a:t>
            </a:r>
            <a:endParaRPr lang="es-EC" sz="3200" dirty="0" smtClean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9552" y="2960625"/>
            <a:ext cx="6984776" cy="324100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s-ES" sz="2000" dirty="0" smtClean="0"/>
              <a:t>Texto guía: Matemáticas para todos 1 secundaria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Plataforma </a:t>
            </a:r>
            <a:r>
              <a:rPr lang="es-ES" sz="2000" dirty="0" err="1" smtClean="0"/>
              <a:t>Schoology</a:t>
            </a:r>
            <a:endParaRPr lang="es-ES" sz="2000" dirty="0" smtClean="0"/>
          </a:p>
          <a:p>
            <a:pPr>
              <a:lnSpc>
                <a:spcPct val="80000"/>
              </a:lnSpc>
            </a:pPr>
            <a:r>
              <a:rPr lang="es-ES" sz="2000" dirty="0" smtClean="0"/>
              <a:t>Cuaderno para clases y tareas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Carpeta para archivar (AC-TA-LECC-SUMATIVAS)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Hojas cuadriculadas/milimetradas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Lápiz, sacapuntas 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Lápices de colores 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Borrador blanco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Esferográfico Negro y Azul                     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Geotriángulo</a:t>
            </a:r>
          </a:p>
          <a:p>
            <a:pPr>
              <a:lnSpc>
                <a:spcPct val="80000"/>
              </a:lnSpc>
            </a:pPr>
            <a:r>
              <a:rPr lang="es-ES" sz="2000" dirty="0" smtClean="0"/>
              <a:t>Compás</a:t>
            </a:r>
          </a:p>
          <a:p>
            <a:pPr marL="0" indent="0">
              <a:lnSpc>
                <a:spcPct val="80000"/>
              </a:lnSpc>
              <a:buNone/>
            </a:pPr>
            <a:endParaRPr lang="es-ES" sz="2000" dirty="0" smtClean="0"/>
          </a:p>
          <a:p>
            <a:pPr marL="0" indent="0">
              <a:lnSpc>
                <a:spcPct val="80000"/>
              </a:lnSpc>
              <a:buFont typeface="Wingdings 2"/>
              <a:buNone/>
            </a:pPr>
            <a:endParaRPr lang="es-EC" sz="2000" dirty="0" smtClean="0"/>
          </a:p>
        </p:txBody>
      </p:sp>
    </p:spTree>
    <p:extLst>
      <p:ext uri="{BB962C8B-B14F-4D97-AF65-F5344CB8AC3E}">
        <p14:creationId xmlns:p14="http://schemas.microsoft.com/office/powerpoint/2010/main" val="320697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72352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4000" b="1" dirty="0" smtClean="0">
                <a:solidFill>
                  <a:schemeClr val="tx1"/>
                </a:solidFill>
              </a:rPr>
              <a:t>Orden en cuaderno </a:t>
            </a:r>
            <a:br>
              <a:rPr lang="es-ES" sz="4000" b="1" dirty="0" smtClean="0">
                <a:solidFill>
                  <a:schemeClr val="tx1"/>
                </a:solidFill>
              </a:rPr>
            </a:br>
            <a:r>
              <a:rPr lang="es-ES" sz="4000" b="1" dirty="0" smtClean="0">
                <a:solidFill>
                  <a:schemeClr val="tx1"/>
                </a:solidFill>
              </a:rPr>
              <a:t>(Orden y respeto)</a:t>
            </a:r>
            <a:endParaRPr lang="es-EC" sz="4000" b="1" dirty="0" smtClean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75556" y="4579268"/>
            <a:ext cx="7643192" cy="1591816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Resolución de ejercicios en forma vertical</a:t>
            </a:r>
          </a:p>
          <a:p>
            <a:r>
              <a:rPr lang="es-ES" dirty="0" smtClean="0"/>
              <a:t>Alinear signos de igualdad con la línea anterior</a:t>
            </a:r>
          </a:p>
          <a:p>
            <a:r>
              <a:rPr lang="es-ES" dirty="0" smtClean="0"/>
              <a:t>Margen de cálculo (en caso de ser necesario)</a:t>
            </a:r>
            <a:endParaRPr lang="es-EC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24283"/>
          <a:stretch/>
        </p:blipFill>
        <p:spPr>
          <a:xfrm>
            <a:off x="482701" y="1989088"/>
            <a:ext cx="4194820" cy="259018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521" y="1630387"/>
            <a:ext cx="3931841" cy="294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1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99492"/>
            <a:ext cx="8229600" cy="1371600"/>
          </a:xfrm>
        </p:spPr>
        <p:txBody>
          <a:bodyPr>
            <a:normAutofit/>
          </a:bodyPr>
          <a:lstStyle/>
          <a:p>
            <a:pPr eaLnBrk="1" hangingPunct="1"/>
            <a:r>
              <a:rPr lang="es-ES" sz="3600" b="1" dirty="0" smtClean="0">
                <a:solidFill>
                  <a:schemeClr val="tx1"/>
                </a:solidFill>
              </a:rPr>
              <a:t>Resolución de problemas </a:t>
            </a:r>
            <a:br>
              <a:rPr lang="es-ES" sz="3600" b="1" dirty="0" smtClean="0">
                <a:solidFill>
                  <a:schemeClr val="tx1"/>
                </a:solidFill>
              </a:rPr>
            </a:br>
            <a:r>
              <a:rPr lang="es-ES" sz="3600" b="1" dirty="0" smtClean="0">
                <a:solidFill>
                  <a:schemeClr val="tx1"/>
                </a:solidFill>
              </a:rPr>
              <a:t>y/o ejercicios de aplicación</a:t>
            </a:r>
            <a:r>
              <a:rPr lang="es-EC" sz="3600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95536" y="1700808"/>
            <a:ext cx="7591335" cy="25922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Datos / Asignar variables</a:t>
            </a:r>
          </a:p>
          <a:p>
            <a:r>
              <a:rPr lang="es-ES" dirty="0" smtClean="0"/>
              <a:t>Bosquejo (en caso de ser necesario)</a:t>
            </a:r>
          </a:p>
          <a:p>
            <a:r>
              <a:rPr lang="es-ES" dirty="0" smtClean="0"/>
              <a:t>Expresión matemática</a:t>
            </a:r>
          </a:p>
          <a:p>
            <a:r>
              <a:rPr lang="es-ES" dirty="0" smtClean="0"/>
              <a:t>Operación / Simplificación de expresiones</a:t>
            </a:r>
          </a:p>
          <a:p>
            <a:r>
              <a:rPr lang="es-ES" dirty="0" smtClean="0"/>
              <a:t>Respuesta escrita</a:t>
            </a:r>
            <a:endParaRPr lang="es-EC" dirty="0" smtClean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5"/>
          <a:stretch/>
        </p:blipFill>
        <p:spPr>
          <a:xfrm>
            <a:off x="4572000" y="3573016"/>
            <a:ext cx="3846919" cy="269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7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462</TotalTime>
  <Words>307</Words>
  <Application>Microsoft Office PowerPoint</Application>
  <PresentationFormat>Presentación en pantalla (4:3)</PresentationFormat>
  <Paragraphs>111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Wingdings 2</vt:lpstr>
      <vt:lpstr>Wingdings 3</vt:lpstr>
      <vt:lpstr>Ion</vt:lpstr>
      <vt:lpstr>Lineamientos del Área de Matemáticas 8° EGB-2016-2017 </vt:lpstr>
      <vt:lpstr>Objetivo:  Plantear y definir lineamentos matemáticos.</vt:lpstr>
      <vt:lpstr>Docentes: </vt:lpstr>
      <vt:lpstr>Competencias y habilidades matemáticas </vt:lpstr>
      <vt:lpstr>Componentes de la calificación </vt:lpstr>
      <vt:lpstr>Presentación de PowerPoint</vt:lpstr>
      <vt:lpstr>Material de trabajo con el  que debe contar cada estudiante para la hora de clase.</vt:lpstr>
      <vt:lpstr>Orden en cuaderno  (Orden y respeto)</vt:lpstr>
      <vt:lpstr>Resolución de problemas  y/o ejercicios de aplicación </vt:lpstr>
      <vt:lpstr>Tareas para casa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lina</dc:creator>
  <cp:lastModifiedBy>PC2</cp:lastModifiedBy>
  <cp:revision>37</cp:revision>
  <dcterms:created xsi:type="dcterms:W3CDTF">2013-04-12T16:07:10Z</dcterms:created>
  <dcterms:modified xsi:type="dcterms:W3CDTF">2016-05-03T16:03:57Z</dcterms:modified>
</cp:coreProperties>
</file>